
<file path=[Content_Types].xml><?xml version="1.0" encoding="utf-8"?>
<Types xmlns="http://schemas.openxmlformats.org/package/2006/content-types">
  <Default Extension="glb" ContentType="model/gltf.binary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7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8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15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odel3d1.glb>
</file>

<file path=ppt/media/model3d2.glb>
</file>

<file path=ppt/media/model3d3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4605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2504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A3282-F74F-402C-8E05-51D8FE17B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475" y="438150"/>
            <a:ext cx="12617450" cy="159067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49356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video" Target="../media/media1.mp4"/><Relationship Id="rId4" Type="http://schemas.microsoft.com/office/2007/relationships/media" Target="../media/media1.mp4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9d878016056576ec2059ecb2cbdc677b">
            <a:hlinkClick r:id="" action="ppaction://media"/>
            <a:extLst>
              <a:ext uri="{FF2B5EF4-FFF2-40B4-BE49-F238E27FC236}">
                <a16:creationId xmlns:a16="http://schemas.microsoft.com/office/drawing/2014/main" id="{D0C42404-78E5-437D-BB08-21E7487B675F}"/>
              </a:ext>
            </a:extLst>
          </p:cNvPr>
          <p:cNvPicPr>
            <a:picLocks noChangeAspect="1"/>
          </p:cNvPicPr>
          <p:nvPr userDrawn="1"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png"/><Relationship Id="rId7" Type="http://schemas.microsoft.com/office/2017/06/relationships/model3d" Target="../media/model3d2.glb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hyperlink" Target="https://www.ftc.gov/" TargetMode="External"/><Relationship Id="rId7" Type="http://schemas.microsoft.com/office/2017/06/relationships/model3d" Target="../media/model3d3.glb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microsoft.com/office/2017/06/relationships/model3d" Target="../media/model3d2.glb"/><Relationship Id="rId4" Type="http://schemas.openxmlformats.org/officeDocument/2006/relationships/hyperlink" Target="https://www.ic3.gov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microsoft.com/office/2017/06/relationships/model3d" Target="../media/model3d3.glb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microsoft.com/office/2017/06/relationships/model3d" Target="../media/model3d1.glb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17/06/relationships/model3d" Target="../media/model3d1.glb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microsoft.com/office/2007/relationships/hdphoto" Target="../media/hdphoto1.wdp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Surface Pro - Burgundy">
                <a:extLst>
                  <a:ext uri="{FF2B5EF4-FFF2-40B4-BE49-F238E27FC236}">
                    <a16:creationId xmlns:a16="http://schemas.microsoft.com/office/drawing/2014/main" id="{AD108912-6844-440B-BDDE-6063F9B1175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9798655"/>
                  </p:ext>
                </p:extLst>
              </p:nvPr>
            </p:nvGraphicFramePr>
            <p:xfrm>
              <a:off x="6928427" y="-5606376"/>
              <a:ext cx="4674491" cy="455791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674491" cy="4557911"/>
                    </a:xfrm>
                    <a:prstGeom prst="rect">
                      <a:avLst/>
                    </a:prstGeom>
                  </am3d:spPr>
                  <am3d:camera>
                    <am3d:pos x="0" y="0" z="702665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89516" d="1000000"/>
                    <am3d:preTrans dx="0" dy="-11729876" dz="-6720205"/>
                    <am3d:scale>
                      <am3d:sx n="1000000" d="1000000"/>
                      <am3d:sy n="1000000" d="1000000"/>
                      <am3d:sz n="1000000" d="1000000"/>
                    </am3d:scale>
                    <am3d:rot ax="1613680" ay="-8164" az="-414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5023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Surface Pro - Burgundy">
                <a:extLst>
                  <a:ext uri="{FF2B5EF4-FFF2-40B4-BE49-F238E27FC236}">
                    <a16:creationId xmlns:a16="http://schemas.microsoft.com/office/drawing/2014/main" id="{AD108912-6844-440B-BDDE-6063F9B1175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28427" y="-5606376"/>
                <a:ext cx="4674491" cy="455791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035302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2"/>
          <p:cNvSpPr/>
          <p:nvPr/>
        </p:nvSpPr>
        <p:spPr>
          <a:xfrm>
            <a:off x="2851674" y="611814"/>
            <a:ext cx="7563803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600" b="1" kern="0" spc="-102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Best Practices for Phishing Prevention</a:t>
            </a:r>
            <a:endParaRPr lang="en-US" sz="36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951062" y="2112397"/>
            <a:ext cx="431959" cy="43195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836998" y="2769398"/>
            <a:ext cx="2244328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2400" b="1" kern="0" spc="-51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Use Strong Passwords</a:t>
            </a:r>
            <a:endParaRPr lang="en-US" sz="24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836998" y="3183631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kern="0" spc="-27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Create unique, complex passwords for </a:t>
            </a:r>
          </a:p>
          <a:p>
            <a:pPr marL="0" indent="0" algn="l">
              <a:lnSpc>
                <a:spcPts val="2177"/>
              </a:lnSpc>
              <a:buNone/>
            </a:pPr>
            <a:r>
              <a:rPr lang="en-US" kern="0" spc="-27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each of your online accounts.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993347" y="4515862"/>
            <a:ext cx="431959" cy="43195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15242" y="5071109"/>
            <a:ext cx="3396853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2400" b="1" kern="0" spc="-51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Enable Two-Factor Authentication</a:t>
            </a:r>
            <a:endParaRPr lang="en-US" sz="24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915242" y="5464312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kern="0" spc="-27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This adds an extra layer of security by </a:t>
            </a:r>
          </a:p>
          <a:p>
            <a:pPr marL="0" indent="0" algn="l">
              <a:lnSpc>
                <a:spcPts val="2177"/>
              </a:lnSpc>
              <a:buNone/>
            </a:pPr>
            <a:r>
              <a:rPr lang="en-US" kern="0" spc="-27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requiring you to enter a code from your </a:t>
            </a:r>
          </a:p>
          <a:p>
            <a:pPr marL="0" indent="0" algn="l">
              <a:lnSpc>
                <a:spcPts val="2177"/>
              </a:lnSpc>
              <a:buNone/>
            </a:pPr>
            <a:r>
              <a:rPr lang="en-US" kern="0" spc="-27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phone or email when logging in.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22732" y="4457308"/>
            <a:ext cx="431959" cy="43195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8222478" y="5005477"/>
            <a:ext cx="2866311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2400" b="1" kern="0" spc="-51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Keep Your Software Updated</a:t>
            </a:r>
            <a:endParaRPr lang="en-US" sz="24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8222478" y="5449565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kern="0" spc="-27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Regularly update your operating system</a:t>
            </a:r>
          </a:p>
          <a:p>
            <a:pPr marL="0" indent="0" algn="l">
              <a:lnSpc>
                <a:spcPts val="2177"/>
              </a:lnSpc>
              <a:buNone/>
            </a:pPr>
            <a:r>
              <a:rPr lang="en-US" kern="0" spc="-27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and software to patch vulnerabilities.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58553" y="2188313"/>
            <a:ext cx="431959" cy="431959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8255207" y="2769116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2400" b="1" kern="0" spc="-51" dirty="0">
                <a:solidFill>
                  <a:schemeClr val="bg1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Stay Informed</a:t>
            </a:r>
            <a:endParaRPr lang="en-US" sz="2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8" name="Text 10"/>
          <p:cNvSpPr/>
          <p:nvPr/>
        </p:nvSpPr>
        <p:spPr>
          <a:xfrm>
            <a:off x="8255207" y="3241230"/>
            <a:ext cx="3663792" cy="7389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kern="0" spc="-27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Stay up-to-date on the latest phishing</a:t>
            </a:r>
          </a:p>
          <a:p>
            <a:pPr marL="0" indent="0" algn="l">
              <a:lnSpc>
                <a:spcPts val="2177"/>
              </a:lnSpc>
              <a:buNone/>
            </a:pPr>
            <a:r>
              <a:rPr lang="en-US" kern="0" spc="-27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scams and techniques.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97E48702-5C1D-4334-B041-35ABCEFF79C8}"/>
              </a:ext>
            </a:extLst>
          </p:cNvPr>
          <p:cNvSpPr/>
          <p:nvPr/>
        </p:nvSpPr>
        <p:spPr>
          <a:xfrm>
            <a:off x="15246786" y="1340872"/>
            <a:ext cx="74159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kern="0" spc="-146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Resources for Further Learning</a:t>
            </a:r>
            <a:endParaRPr lang="en-US" sz="486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0" name="3D Model 19" descr="Books">
                <a:extLst>
                  <a:ext uri="{FF2B5EF4-FFF2-40B4-BE49-F238E27FC236}">
                    <a16:creationId xmlns:a16="http://schemas.microsoft.com/office/drawing/2014/main" id="{EF226E64-449E-4CD2-8CEA-3B8C1FC9A65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27551877"/>
                  </p:ext>
                </p:extLst>
              </p:nvPr>
            </p:nvGraphicFramePr>
            <p:xfrm>
              <a:off x="4483572" y="-6420826"/>
              <a:ext cx="6605217" cy="6843241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6605217" cy="6843241"/>
                    </a:xfrm>
                    <a:prstGeom prst="rect">
                      <a:avLst/>
                    </a:prstGeom>
                  </am3d:spPr>
                  <am3d:camera>
                    <am3d:pos x="0" y="0" z="6923615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64344" d="1000000"/>
                    <am3d:preTrans dx="0" dy="-8821788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7449625" ay="2163324" az="-8343798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987807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0" name="3D Model 19" descr="Books">
                <a:extLst>
                  <a:ext uri="{FF2B5EF4-FFF2-40B4-BE49-F238E27FC236}">
                    <a16:creationId xmlns:a16="http://schemas.microsoft.com/office/drawing/2014/main" id="{EF226E64-449E-4CD2-8CEA-3B8C1FC9A65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483572" y="-6420826"/>
                <a:ext cx="6605217" cy="6843241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7" presetClass="emph" presetSubtype="128" accel="10000" decel="1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2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5" grpId="0" animBg="1"/>
      <p:bldP spid="1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2"/>
          <p:cNvSpPr/>
          <p:nvPr/>
        </p:nvSpPr>
        <p:spPr>
          <a:xfrm>
            <a:off x="6350436" y="1365885"/>
            <a:ext cx="74159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kern="0" spc="-146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Resources for Further Learning</a:t>
            </a:r>
            <a:endParaRPr lang="en-US" sz="486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6350435" y="3498294"/>
            <a:ext cx="7415927" cy="27653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The Federal Trade Commission (FTC) website has information about identity theft and phishing scams: </a:t>
            </a:r>
            <a:r>
              <a:rPr lang="en-US" sz="1944" u="sng" kern="0" spc="-39" dirty="0">
                <a:solidFill>
                  <a:srgbClr val="7B66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https://www.ftc.gov/</a:t>
            </a:r>
            <a:r>
              <a:rPr lang="en-US" sz="1944" kern="0" spc="-39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
The Internet Crime Complaint Center (IC3) website provides resources for reporting cybercrime: </a:t>
            </a:r>
            <a:r>
              <a:rPr lang="en-US" sz="1944" u="sng" kern="0" spc="-39" dirty="0">
                <a:solidFill>
                  <a:srgbClr val="7B66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https://www.ic3.gov/</a:t>
            </a:r>
            <a:r>
              <a:rPr lang="en-US" sz="1944" kern="0" spc="-39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
The Anti-Phishing Working Group (APWG) website offers information and best practices for combating phishing: https://www.apwg.org/</a:t>
            </a:r>
            <a:endParaRPr lang="en-US" sz="1944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Books">
                <a:extLst>
                  <a:ext uri="{FF2B5EF4-FFF2-40B4-BE49-F238E27FC236}">
                    <a16:creationId xmlns:a16="http://schemas.microsoft.com/office/drawing/2014/main" id="{460BA641-0AD0-4FCC-8FF3-F2DC8BFB092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12413103"/>
                  </p:ext>
                </p:extLst>
              </p:nvPr>
            </p:nvGraphicFramePr>
            <p:xfrm>
              <a:off x="218187" y="2137409"/>
              <a:ext cx="6113133" cy="3942249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6113133" cy="3942249"/>
                    </a:xfrm>
                    <a:prstGeom prst="rect">
                      <a:avLst/>
                    </a:prstGeom>
                  </am3d:spPr>
                  <am3d:camera>
                    <am3d:pos x="0" y="0" z="6923615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64344" d="1000000"/>
                    <am3d:preTrans dx="0" dy="-8821788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948392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Books">
                <a:extLst>
                  <a:ext uri="{FF2B5EF4-FFF2-40B4-BE49-F238E27FC236}">
                    <a16:creationId xmlns:a16="http://schemas.microsoft.com/office/drawing/2014/main" id="{460BA641-0AD0-4FCC-8FF3-F2DC8BFB092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18187" y="2137409"/>
                <a:ext cx="6113133" cy="39422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Laptop">
                <a:extLst>
                  <a:ext uri="{FF2B5EF4-FFF2-40B4-BE49-F238E27FC236}">
                    <a16:creationId xmlns:a16="http://schemas.microsoft.com/office/drawing/2014/main" id="{9F4B5F72-FE63-443A-BF08-A29C760EB14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51326848"/>
                  </p:ext>
                </p:extLst>
              </p:nvPr>
            </p:nvGraphicFramePr>
            <p:xfrm>
              <a:off x="-5798594" y="6512917"/>
              <a:ext cx="6407375" cy="6235558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6407375" cy="6235558"/>
                    </a:xfrm>
                    <a:prstGeom prst="rect">
                      <a:avLst/>
                    </a:prstGeom>
                  </am3d:spPr>
                  <am3d:camera>
                    <am3d:pos x="0" y="0" z="70087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70604" d="1000000"/>
                    <am3d:preTrans dx="0" dy="-12157734" dz="3432165"/>
                    <am3d:scale>
                      <am3d:sx n="1000000" d="1000000"/>
                      <am3d:sy n="1000000" d="1000000"/>
                      <am3d:sz n="1000000" d="1000000"/>
                    </am3d:scale>
                    <am3d:rot ax="-6084114" ay="-976178" az="7544899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650239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Laptop">
                <a:extLst>
                  <a:ext uri="{FF2B5EF4-FFF2-40B4-BE49-F238E27FC236}">
                    <a16:creationId xmlns:a16="http://schemas.microsoft.com/office/drawing/2014/main" id="{9F4B5F72-FE63-443A-BF08-A29C760EB14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5798594" y="6512917"/>
                <a:ext cx="6407375" cy="6235558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Books">
                <a:extLst>
                  <a:ext uri="{FF2B5EF4-FFF2-40B4-BE49-F238E27FC236}">
                    <a16:creationId xmlns:a16="http://schemas.microsoft.com/office/drawing/2014/main" id="{C1D517A7-6465-4D20-8D4A-480EBCD7AE8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48381157"/>
                  </p:ext>
                </p:extLst>
              </p:nvPr>
            </p:nvGraphicFramePr>
            <p:xfrm>
              <a:off x="11669053" y="8229600"/>
              <a:ext cx="5922693" cy="569416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922693" cy="5694165"/>
                    </a:xfrm>
                    <a:prstGeom prst="rect">
                      <a:avLst/>
                    </a:prstGeom>
                  </am3d:spPr>
                  <am3d:camera>
                    <am3d:pos x="0" y="0" z="6923615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64344" d="1000000"/>
                    <am3d:preTrans dx="0" dy="-8821788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4465569" ay="1683255" az="356086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48392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Books">
                <a:extLst>
                  <a:ext uri="{FF2B5EF4-FFF2-40B4-BE49-F238E27FC236}">
                    <a16:creationId xmlns:a16="http://schemas.microsoft.com/office/drawing/2014/main" id="{C1D517A7-6465-4D20-8D4A-480EBCD7AE8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69053" y="8229600"/>
                <a:ext cx="5922693" cy="56941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Laptop">
                <a:extLst>
                  <a:ext uri="{FF2B5EF4-FFF2-40B4-BE49-F238E27FC236}">
                    <a16:creationId xmlns:a16="http://schemas.microsoft.com/office/drawing/2014/main" id="{37FA8BA2-2F0F-49EB-B9A3-DB12A8F877C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60969000"/>
                  </p:ext>
                </p:extLst>
              </p:nvPr>
            </p:nvGraphicFramePr>
            <p:xfrm>
              <a:off x="2570310" y="-341641"/>
              <a:ext cx="9489779" cy="7452856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9489779" cy="7452856"/>
                    </a:xfrm>
                    <a:prstGeom prst="rect">
                      <a:avLst/>
                    </a:prstGeom>
                  </am3d:spPr>
                  <am3d:camera>
                    <am3d:pos x="0" y="0" z="70087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70604" d="1000000"/>
                    <am3d:preTrans dx="0" dy="-12157734" dz="3432165"/>
                    <am3d:scale>
                      <am3d:sx n="1000000" d="1000000"/>
                      <am3d:sy n="1000000" d="1000000"/>
                      <am3d:sz n="1000000" d="1000000"/>
                    </am3d:scale>
                    <am3d:rot ax="461497" ay="7192" az="97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21929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Laptop">
                <a:extLst>
                  <a:ext uri="{FF2B5EF4-FFF2-40B4-BE49-F238E27FC236}">
                    <a16:creationId xmlns:a16="http://schemas.microsoft.com/office/drawing/2014/main" id="{37FA8BA2-2F0F-49EB-B9A3-DB12A8F877C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70310" y="-341641"/>
                <a:ext cx="9489779" cy="7452856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95525B40-3E1C-4122-9D53-F052ABDDCE26}"/>
              </a:ext>
            </a:extLst>
          </p:cNvPr>
          <p:cNvSpPr txBox="1"/>
          <p:nvPr/>
        </p:nvSpPr>
        <p:spPr>
          <a:xfrm>
            <a:off x="6053583" y="2719962"/>
            <a:ext cx="61795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92D050"/>
                </a:solidFill>
                <a:latin typeface="OCR A Extended" panose="02010509020102010303" pitchFamily="50" charset="0"/>
              </a:rPr>
              <a:t>THANKYOU</a:t>
            </a:r>
            <a:endParaRPr lang="en-IN" sz="4000" dirty="0">
              <a:solidFill>
                <a:srgbClr val="92D050"/>
              </a:solidFill>
              <a:latin typeface="OCR A Extended" panose="020105090201020103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3867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2"/>
          <p:cNvSpPr/>
          <p:nvPr/>
        </p:nvSpPr>
        <p:spPr>
          <a:xfrm>
            <a:off x="6350437" y="1385292"/>
            <a:ext cx="7415927" cy="31939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b="1" kern="0" spc="-201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Phishing: A Guide to Staying Safe Online</a:t>
            </a:r>
            <a:endParaRPr lang="en-US" sz="6707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6350437" y="4949547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Phishing is a type of cybercrime where attackers attempt to steal your personal information, such as passwords, credit card details, and bank account numbers.</a:t>
            </a:r>
            <a:endParaRPr lang="en-US" sz="1944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Text 5"/>
          <p:cNvSpPr/>
          <p:nvPr/>
        </p:nvSpPr>
        <p:spPr>
          <a:xfrm>
            <a:off x="10503337" y="7043036"/>
            <a:ext cx="2730460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r>
              <a:rPr lang="en-US" sz="2430" b="1" kern="0" spc="-39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by Raghav Sharma</a:t>
            </a:r>
            <a:endParaRPr lang="en-US" sz="243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8" name="Picture 12" descr="Cybersecurity Advice: Focus on Threat Detection and Response – Parallel  Technologies,">
            <a:extLst>
              <a:ext uri="{FF2B5EF4-FFF2-40B4-BE49-F238E27FC236}">
                <a16:creationId xmlns:a16="http://schemas.microsoft.com/office/drawing/2014/main" id="{8FC6AAB6-07B0-409B-9DBB-55A20207D6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9"/>
          <a:stretch/>
        </p:blipFill>
        <p:spPr bwMode="auto">
          <a:xfrm>
            <a:off x="14630400" y="2638331"/>
            <a:ext cx="6163734" cy="3996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2">
            <a:extLst>
              <a:ext uri="{FF2B5EF4-FFF2-40B4-BE49-F238E27FC236}">
                <a16:creationId xmlns:a16="http://schemas.microsoft.com/office/drawing/2014/main" id="{49480F92-7C62-485F-AC98-E7A262836752}"/>
              </a:ext>
            </a:extLst>
          </p:cNvPr>
          <p:cNvSpPr/>
          <p:nvPr/>
        </p:nvSpPr>
        <p:spPr>
          <a:xfrm>
            <a:off x="-7030378" y="393204"/>
            <a:ext cx="6314361" cy="6580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82"/>
              </a:lnSpc>
              <a:buNone/>
            </a:pPr>
            <a:r>
              <a:rPr lang="en-US" sz="4146" b="1" kern="0" spc="-124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Common Phishing Tactics</a:t>
            </a:r>
            <a:endParaRPr lang="en-US" sz="4146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Surface Pro - Burgundy">
                <a:extLst>
                  <a:ext uri="{FF2B5EF4-FFF2-40B4-BE49-F238E27FC236}">
                    <a16:creationId xmlns:a16="http://schemas.microsoft.com/office/drawing/2014/main" id="{FC09B8B1-FE31-402F-8943-90BA09F95A6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9165423"/>
                  </p:ext>
                </p:extLst>
              </p:nvPr>
            </p:nvGraphicFramePr>
            <p:xfrm>
              <a:off x="520588" y="593001"/>
              <a:ext cx="6045422" cy="6140626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6045422" cy="6140626"/>
                    </a:xfrm>
                    <a:prstGeom prst="rect">
                      <a:avLst/>
                    </a:prstGeom>
                  </am3d:spPr>
                  <am3d:camera>
                    <am3d:pos x="0" y="0" z="702665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89516" d="1000000"/>
                    <am3d:preTrans dx="0" dy="-11729876" dz="-6720205"/>
                    <am3d:scale>
                      <am3d:sx n="1000000" d="1000000"/>
                      <am3d:sy n="1000000" d="1000000"/>
                      <am3d:sz n="1000000" d="1000000"/>
                    </am3d:scale>
                    <am3d:rot ax="2505089" ay="2832635" az="1993543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65023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Surface Pro - Burgundy">
                <a:extLst>
                  <a:ext uri="{FF2B5EF4-FFF2-40B4-BE49-F238E27FC236}">
                    <a16:creationId xmlns:a16="http://schemas.microsoft.com/office/drawing/2014/main" id="{FC09B8B1-FE31-402F-8943-90BA09F95A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0588" y="593001"/>
                <a:ext cx="6045422" cy="614062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70843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2"/>
          <p:cNvSpPr/>
          <p:nvPr/>
        </p:nvSpPr>
        <p:spPr>
          <a:xfrm>
            <a:off x="3268654" y="441331"/>
            <a:ext cx="6314361" cy="6580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82"/>
              </a:lnSpc>
              <a:buNone/>
            </a:pPr>
            <a:r>
              <a:rPr lang="en-US" sz="4800" b="1" kern="0" spc="-124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Common Phishing Tactics</a:t>
            </a:r>
            <a:endParaRPr lang="en-US" sz="48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Shape 3"/>
          <p:cNvSpPr/>
          <p:nvPr/>
        </p:nvSpPr>
        <p:spPr>
          <a:xfrm>
            <a:off x="737116" y="1790700"/>
            <a:ext cx="473869" cy="473869"/>
          </a:xfrm>
          <a:prstGeom prst="roundRect">
            <a:avLst>
              <a:gd name="adj" fmla="val 18667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 w="7620">
            <a:noFill/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910709" y="1869638"/>
            <a:ext cx="126683" cy="315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88"/>
              </a:lnSpc>
              <a:buNone/>
            </a:pPr>
            <a:r>
              <a:rPr lang="en-US" sz="2488" b="1" kern="0" spc="-75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1</a:t>
            </a:r>
            <a:endParaRPr lang="en-US" sz="2488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1421487" y="1790700"/>
            <a:ext cx="2632591" cy="3289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1"/>
              </a:lnSpc>
              <a:buNone/>
            </a:pPr>
            <a:r>
              <a:rPr lang="en-US" sz="2073" b="1" kern="0" spc="-62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Spoofing</a:t>
            </a:r>
            <a:endParaRPr lang="en-US" sz="2073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421487" y="2245995"/>
            <a:ext cx="6985397" cy="6738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53"/>
              </a:lnSpc>
              <a:buNone/>
            </a:pPr>
            <a:r>
              <a:rPr lang="en-US" sz="1658" kern="0" spc="-33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Attackers impersonate legitimate organizations to trick you into giving them your information.</a:t>
            </a:r>
            <a:endParaRPr lang="en-US" sz="1658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737116" y="3367326"/>
            <a:ext cx="473869" cy="473869"/>
          </a:xfrm>
          <a:prstGeom prst="roundRect">
            <a:avLst>
              <a:gd name="adj" fmla="val 18667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 w="7620">
            <a:noFill/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879277" y="3446264"/>
            <a:ext cx="189428" cy="315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88"/>
              </a:lnSpc>
              <a:buNone/>
            </a:pPr>
            <a:r>
              <a:rPr lang="en-US" sz="2488" b="1" kern="0" spc="-75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2</a:t>
            </a:r>
            <a:endParaRPr lang="en-US" sz="2488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1421487" y="3367326"/>
            <a:ext cx="2632591" cy="3289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1"/>
              </a:lnSpc>
              <a:buNone/>
            </a:pPr>
            <a:r>
              <a:rPr lang="en-US" sz="2073" b="1" kern="0" spc="-62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Baiting</a:t>
            </a:r>
            <a:endParaRPr lang="en-US" sz="2073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1421487" y="3822621"/>
            <a:ext cx="6985397" cy="6738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53"/>
              </a:lnSpc>
              <a:buNone/>
            </a:pPr>
            <a:r>
              <a:rPr lang="en-US" sz="1658" kern="0" spc="-33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They entice you with offers that seem too good to be true, such as free gifts or discounts.</a:t>
            </a:r>
            <a:endParaRPr lang="en-US" sz="1658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Shape 11"/>
          <p:cNvSpPr/>
          <p:nvPr/>
        </p:nvSpPr>
        <p:spPr>
          <a:xfrm>
            <a:off x="737116" y="4943951"/>
            <a:ext cx="473869" cy="473869"/>
          </a:xfrm>
          <a:prstGeom prst="roundRect">
            <a:avLst>
              <a:gd name="adj" fmla="val 18667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 w="7620">
            <a:noFill/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876776" y="5022890"/>
            <a:ext cx="194429" cy="315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88"/>
              </a:lnSpc>
              <a:buNone/>
            </a:pPr>
            <a:r>
              <a:rPr lang="en-US" sz="2488" b="1" kern="0" spc="-75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3</a:t>
            </a:r>
            <a:endParaRPr lang="en-US" sz="2488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1421487" y="4943951"/>
            <a:ext cx="2632591" cy="3289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1"/>
              </a:lnSpc>
              <a:buNone/>
            </a:pPr>
            <a:r>
              <a:rPr lang="en-US" sz="2073" b="1" kern="0" spc="-62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Pretexting</a:t>
            </a:r>
            <a:endParaRPr lang="en-US" sz="2073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8" name="Text 14"/>
          <p:cNvSpPr/>
          <p:nvPr/>
        </p:nvSpPr>
        <p:spPr>
          <a:xfrm>
            <a:off x="1421487" y="5399246"/>
            <a:ext cx="6985397" cy="673894"/>
          </a:xfrm>
          <a:prstGeom prst="rect">
            <a:avLst/>
          </a:prstGeom>
          <a:noFill/>
          <a:ln>
            <a:noFill/>
          </a:ln>
        </p:spPr>
        <p:txBody>
          <a:bodyPr wrap="square" rtlCol="0" anchor="t"/>
          <a:lstStyle/>
          <a:p>
            <a:pPr marL="0" indent="0">
              <a:lnSpc>
                <a:spcPts val="2653"/>
              </a:lnSpc>
              <a:buNone/>
            </a:pPr>
            <a:r>
              <a:rPr lang="en-US" sz="1658" kern="0" spc="-33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They create a convincing story to persuade you to give them your information.</a:t>
            </a:r>
            <a:endParaRPr lang="en-US" sz="1658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9" name="Shape 15"/>
          <p:cNvSpPr/>
          <p:nvPr/>
        </p:nvSpPr>
        <p:spPr>
          <a:xfrm>
            <a:off x="737116" y="6520577"/>
            <a:ext cx="473869" cy="473869"/>
          </a:xfrm>
          <a:prstGeom prst="roundRect">
            <a:avLst>
              <a:gd name="adj" fmla="val 18667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 w="7620">
            <a:noFill/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872014" y="6599515"/>
            <a:ext cx="204073" cy="315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88"/>
              </a:lnSpc>
              <a:buNone/>
            </a:pPr>
            <a:r>
              <a:rPr lang="en-US" sz="2488" b="1" kern="0" spc="-75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4</a:t>
            </a:r>
            <a:endParaRPr lang="en-US" sz="2488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1" name="Text 17"/>
          <p:cNvSpPr/>
          <p:nvPr/>
        </p:nvSpPr>
        <p:spPr>
          <a:xfrm>
            <a:off x="1421487" y="6520577"/>
            <a:ext cx="2632591" cy="3289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1"/>
              </a:lnSpc>
              <a:buNone/>
            </a:pPr>
            <a:r>
              <a:rPr lang="en-US" sz="2073" b="1" kern="0" spc="-62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Scare Tactics</a:t>
            </a:r>
            <a:endParaRPr lang="en-US" sz="2073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2" name="Text 18"/>
          <p:cNvSpPr/>
          <p:nvPr/>
        </p:nvSpPr>
        <p:spPr>
          <a:xfrm>
            <a:off x="1421487" y="6975872"/>
            <a:ext cx="6985397" cy="6738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53"/>
              </a:lnSpc>
              <a:buNone/>
            </a:pPr>
            <a:r>
              <a:rPr lang="en-US" sz="1658" kern="0" spc="-33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They threaten you with consequences if you don't take action, such as account suspension or legal action.</a:t>
            </a:r>
            <a:endParaRPr lang="en-US" sz="1658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036" name="Picture 12" descr="Cybersecurity Advice: Focus on Threat Detection and Response – Parallel  Technologies,">
            <a:extLst>
              <a:ext uri="{FF2B5EF4-FFF2-40B4-BE49-F238E27FC236}">
                <a16:creationId xmlns:a16="http://schemas.microsoft.com/office/drawing/2014/main" id="{6A470A0F-9507-429D-A0E1-4D7C219C95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9"/>
          <a:stretch/>
        </p:blipFill>
        <p:spPr bwMode="auto">
          <a:xfrm>
            <a:off x="8856133" y="2582942"/>
            <a:ext cx="6163734" cy="3996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 2">
            <a:extLst>
              <a:ext uri="{FF2B5EF4-FFF2-40B4-BE49-F238E27FC236}">
                <a16:creationId xmlns:a16="http://schemas.microsoft.com/office/drawing/2014/main" id="{AA1EEC9A-A06D-4001-9CC7-63D237B4F199}"/>
              </a:ext>
            </a:extLst>
          </p:cNvPr>
          <p:cNvSpPr/>
          <p:nvPr/>
        </p:nvSpPr>
        <p:spPr>
          <a:xfrm>
            <a:off x="3016238" y="-1289259"/>
            <a:ext cx="8135898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kern="0" spc="-146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Recognizing Phishing Emails</a:t>
            </a:r>
            <a:endParaRPr lang="en-US" sz="486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1" name="Text 3">
            <a:extLst>
              <a:ext uri="{FF2B5EF4-FFF2-40B4-BE49-F238E27FC236}">
                <a16:creationId xmlns:a16="http://schemas.microsoft.com/office/drawing/2014/main" id="{0BD10779-7726-450A-A3AF-57AB2F459312}"/>
              </a:ext>
            </a:extLst>
          </p:cNvPr>
          <p:cNvSpPr/>
          <p:nvPr/>
        </p:nvSpPr>
        <p:spPr>
          <a:xfrm>
            <a:off x="1199925" y="8552498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kern="0" spc="-73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Sender Address</a:t>
            </a:r>
            <a:endParaRPr lang="en-US" sz="243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2" name="Text 5">
            <a:extLst>
              <a:ext uri="{FF2B5EF4-FFF2-40B4-BE49-F238E27FC236}">
                <a16:creationId xmlns:a16="http://schemas.microsoft.com/office/drawing/2014/main" id="{95106992-B90E-4856-A236-9DA5DD413AE6}"/>
              </a:ext>
            </a:extLst>
          </p:cNvPr>
          <p:cNvSpPr/>
          <p:nvPr/>
        </p:nvSpPr>
        <p:spPr>
          <a:xfrm>
            <a:off x="5708583" y="8552498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kern="0" spc="-73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Suspicious Links</a:t>
            </a:r>
            <a:endParaRPr lang="en-US" sz="243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3" name="Text 7">
            <a:extLst>
              <a:ext uri="{FF2B5EF4-FFF2-40B4-BE49-F238E27FC236}">
                <a16:creationId xmlns:a16="http://schemas.microsoft.com/office/drawing/2014/main" id="{803277CD-94B2-4B5A-A02F-021F1D9E6EF9}"/>
              </a:ext>
            </a:extLst>
          </p:cNvPr>
          <p:cNvSpPr/>
          <p:nvPr/>
        </p:nvSpPr>
        <p:spPr>
          <a:xfrm>
            <a:off x="10217242" y="8552498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kern="0" spc="-73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Grammar and Spelling Errors</a:t>
            </a:r>
            <a:endParaRPr lang="en-US" sz="243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4" name="3D Model 23" descr="Surface Pro - Burgundy">
                <a:extLst>
                  <a:ext uri="{FF2B5EF4-FFF2-40B4-BE49-F238E27FC236}">
                    <a16:creationId xmlns:a16="http://schemas.microsoft.com/office/drawing/2014/main" id="{C211BC8A-3CEC-4C05-A196-C0FD9351B21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51839111"/>
                  </p:ext>
                </p:extLst>
              </p:nvPr>
            </p:nvGraphicFramePr>
            <p:xfrm>
              <a:off x="-5319447" y="5617945"/>
              <a:ext cx="6388152" cy="6254868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6388152" cy="6254868"/>
                    </a:xfrm>
                    <a:prstGeom prst="rect">
                      <a:avLst/>
                    </a:prstGeom>
                  </am3d:spPr>
                  <am3d:camera>
                    <am3d:pos x="0" y="0" z="702665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89516" d="1000000"/>
                    <am3d:preTrans dx="0" dy="-11729876" dz="-6720205"/>
                    <am3d:scale>
                      <am3d:sx n="1000000" d="1000000"/>
                      <am3d:sy n="1000000" d="1000000"/>
                      <am3d:sz n="1000000" d="1000000"/>
                    </am3d:scale>
                    <am3d:rot ax="-6919066" ay="1916116" az="-790848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65023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4" name="3D Model 23" descr="Surface Pro - Burgundy">
                <a:extLst>
                  <a:ext uri="{FF2B5EF4-FFF2-40B4-BE49-F238E27FC236}">
                    <a16:creationId xmlns:a16="http://schemas.microsoft.com/office/drawing/2014/main" id="{C211BC8A-3CEC-4C05-A196-C0FD9351B21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5319447" y="5617945"/>
                <a:ext cx="6388152" cy="6254868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 animBg="1"/>
      <p:bldP spid="18" grpId="0"/>
      <p:bldP spid="2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3">
            <a:extLst>
              <a:ext uri="{FF2B5EF4-FFF2-40B4-BE49-F238E27FC236}">
                <a16:creationId xmlns:a16="http://schemas.microsoft.com/office/drawing/2014/main" id="{6BA78712-2F5C-48B4-AE89-9B65FCF349AE}"/>
              </a:ext>
            </a:extLst>
          </p:cNvPr>
          <p:cNvSpPr/>
          <p:nvPr/>
        </p:nvSpPr>
        <p:spPr>
          <a:xfrm>
            <a:off x="811589" y="2931890"/>
            <a:ext cx="3898822" cy="3902048"/>
          </a:xfrm>
          <a:prstGeom prst="roundRect">
            <a:avLst>
              <a:gd name="adj" fmla="val 7185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 w="7620">
            <a:noFill/>
            <a:prstDash val="solid"/>
          </a:ln>
        </p:spPr>
      </p:sp>
      <p:sp>
        <p:nvSpPr>
          <p:cNvPr id="13" name="Shape 3">
            <a:extLst>
              <a:ext uri="{FF2B5EF4-FFF2-40B4-BE49-F238E27FC236}">
                <a16:creationId xmlns:a16="http://schemas.microsoft.com/office/drawing/2014/main" id="{00F129C8-FB13-4CFF-AD5D-EE139200C961}"/>
              </a:ext>
            </a:extLst>
          </p:cNvPr>
          <p:cNvSpPr/>
          <p:nvPr/>
        </p:nvSpPr>
        <p:spPr>
          <a:xfrm>
            <a:off x="9765144" y="2869371"/>
            <a:ext cx="3898822" cy="3902048"/>
          </a:xfrm>
          <a:prstGeom prst="roundRect">
            <a:avLst>
              <a:gd name="adj" fmla="val 7185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 w="7620">
            <a:noFill/>
            <a:prstDash val="solid"/>
          </a:ln>
        </p:spPr>
      </p:sp>
      <p:sp>
        <p:nvSpPr>
          <p:cNvPr id="14" name="Shape 3">
            <a:extLst>
              <a:ext uri="{FF2B5EF4-FFF2-40B4-BE49-F238E27FC236}">
                <a16:creationId xmlns:a16="http://schemas.microsoft.com/office/drawing/2014/main" id="{9AB83404-08D7-4862-9EC2-DFC92ACD43BD}"/>
              </a:ext>
            </a:extLst>
          </p:cNvPr>
          <p:cNvSpPr/>
          <p:nvPr/>
        </p:nvSpPr>
        <p:spPr>
          <a:xfrm>
            <a:off x="5261414" y="2865272"/>
            <a:ext cx="3898822" cy="3902048"/>
          </a:xfrm>
          <a:prstGeom prst="roundRect">
            <a:avLst>
              <a:gd name="adj" fmla="val 7185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 w="7620">
            <a:noFill/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847796" y="686656"/>
            <a:ext cx="8135898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kern="0" spc="-146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Recognizing Phishing Emails</a:t>
            </a:r>
            <a:endParaRPr lang="en-US" sz="486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864037" y="3398758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kern="0" spc="-73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Sender Address</a:t>
            </a:r>
            <a:endParaRPr lang="en-US" sz="243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864037" y="4031337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kern="0" spc="-39" dirty="0">
              <a:solidFill>
                <a:srgbClr val="E5E0DF"/>
              </a:solidFill>
              <a:latin typeface="Poppins" panose="00000500000000000000" pitchFamily="2" charset="0"/>
              <a:ea typeface="Inter" pitchFamily="34" charset="-122"/>
              <a:cs typeface="Poppins" panose="00000500000000000000" pitchFamily="2" charset="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Check if the sender's email address matches the organization's official address.</a:t>
            </a:r>
            <a:endParaRPr lang="en-US" sz="1944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5372695" y="3398758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kern="0" spc="-73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Suspicious Links</a:t>
            </a:r>
            <a:endParaRPr lang="en-US" sz="243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372695" y="4031337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kern="0" spc="-39" dirty="0">
              <a:solidFill>
                <a:srgbClr val="E5E0DF"/>
              </a:solidFill>
              <a:latin typeface="Poppins" panose="00000500000000000000" pitchFamily="2" charset="0"/>
              <a:ea typeface="Inter" pitchFamily="34" charset="-122"/>
              <a:cs typeface="Poppins" panose="00000500000000000000" pitchFamily="2" charset="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Hover your mouse over any links to see if the URL matches the intended destination.</a:t>
            </a:r>
            <a:endParaRPr lang="en-US" sz="1944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9881354" y="3398758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kern="0" spc="-73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Grammar and Spelling Errors</a:t>
            </a:r>
            <a:endParaRPr lang="en-US" sz="243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9881354" y="4417100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Phishing emails often have grammatical errors and poor spelling, which are signs of a scam.</a:t>
            </a:r>
            <a:endParaRPr lang="en-US" sz="1944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Text 2">
            <a:extLst>
              <a:ext uri="{FF2B5EF4-FFF2-40B4-BE49-F238E27FC236}">
                <a16:creationId xmlns:a16="http://schemas.microsoft.com/office/drawing/2014/main" id="{5DAF06C3-FA8A-4DDD-9B78-E055F8732C2D}"/>
              </a:ext>
            </a:extLst>
          </p:cNvPr>
          <p:cNvSpPr/>
          <p:nvPr/>
        </p:nvSpPr>
        <p:spPr>
          <a:xfrm>
            <a:off x="16447383" y="901564"/>
            <a:ext cx="5644039" cy="5566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just">
              <a:lnSpc>
                <a:spcPts val="4383"/>
              </a:lnSpc>
              <a:buNone/>
            </a:pPr>
            <a:r>
              <a:rPr lang="en-US" sz="4800" b="1" kern="0" spc="-105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Phishing Website Red Flags</a:t>
            </a:r>
            <a:endParaRPr lang="en-US" sz="48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6" name="Text 4">
            <a:extLst>
              <a:ext uri="{FF2B5EF4-FFF2-40B4-BE49-F238E27FC236}">
                <a16:creationId xmlns:a16="http://schemas.microsoft.com/office/drawing/2014/main" id="{F0E899D7-557B-4EC0-82DD-233995B57720}"/>
              </a:ext>
            </a:extLst>
          </p:cNvPr>
          <p:cNvSpPr/>
          <p:nvPr/>
        </p:nvSpPr>
        <p:spPr>
          <a:xfrm>
            <a:off x="-4434265" y="2583165"/>
            <a:ext cx="2226350" cy="2782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91"/>
              </a:lnSpc>
              <a:buNone/>
            </a:pPr>
            <a:r>
              <a:rPr lang="en-US" sz="2000" b="1" kern="0" spc="-53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Misspelled URLs</a:t>
            </a:r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7" name="Text 7">
            <a:extLst>
              <a:ext uri="{FF2B5EF4-FFF2-40B4-BE49-F238E27FC236}">
                <a16:creationId xmlns:a16="http://schemas.microsoft.com/office/drawing/2014/main" id="{532E4761-E37D-4073-A519-32812BE7B61A}"/>
              </a:ext>
            </a:extLst>
          </p:cNvPr>
          <p:cNvSpPr/>
          <p:nvPr/>
        </p:nvSpPr>
        <p:spPr>
          <a:xfrm>
            <a:off x="-4434265" y="3802365"/>
            <a:ext cx="2728079" cy="2782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91"/>
              </a:lnSpc>
              <a:buNone/>
            </a:pPr>
            <a:r>
              <a:rPr lang="en-US" sz="2000" b="1" kern="0" spc="-53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Lack of Security Measures</a:t>
            </a:r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8" name="Text 10">
            <a:extLst>
              <a:ext uri="{FF2B5EF4-FFF2-40B4-BE49-F238E27FC236}">
                <a16:creationId xmlns:a16="http://schemas.microsoft.com/office/drawing/2014/main" id="{404CE23F-53D9-4214-A120-3C347AB24B9E}"/>
              </a:ext>
            </a:extLst>
          </p:cNvPr>
          <p:cNvSpPr/>
          <p:nvPr/>
        </p:nvSpPr>
        <p:spPr>
          <a:xfrm>
            <a:off x="-4434265" y="5021565"/>
            <a:ext cx="3366016" cy="2782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91"/>
              </a:lnSpc>
              <a:buNone/>
            </a:pPr>
            <a:r>
              <a:rPr lang="en-US" sz="2000" b="1" kern="0" spc="-53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Request for Personal Information</a:t>
            </a:r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9" name="Text 13">
            <a:extLst>
              <a:ext uri="{FF2B5EF4-FFF2-40B4-BE49-F238E27FC236}">
                <a16:creationId xmlns:a16="http://schemas.microsoft.com/office/drawing/2014/main" id="{CE9E97C1-1A3A-4D60-BD2A-A924ED73E573}"/>
              </a:ext>
            </a:extLst>
          </p:cNvPr>
          <p:cNvSpPr/>
          <p:nvPr/>
        </p:nvSpPr>
        <p:spPr>
          <a:xfrm>
            <a:off x="-4434265" y="6525681"/>
            <a:ext cx="2323624" cy="2782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91"/>
              </a:lnSpc>
              <a:buNone/>
            </a:pPr>
            <a:r>
              <a:rPr lang="en-US" sz="2000" b="1" kern="0" spc="-53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Unprofessional Design</a:t>
            </a:r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0" name="Picture 12" descr="Cybersecurity Advice: Focus on Threat Detection and Response – Parallel  Technologies,">
            <a:extLst>
              <a:ext uri="{FF2B5EF4-FFF2-40B4-BE49-F238E27FC236}">
                <a16:creationId xmlns:a16="http://schemas.microsoft.com/office/drawing/2014/main" id="{6CDD580C-2A3F-42AC-A08A-82E973F69C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9"/>
          <a:stretch/>
        </p:blipFill>
        <p:spPr bwMode="auto">
          <a:xfrm>
            <a:off x="-6112419" y="2116418"/>
            <a:ext cx="6163734" cy="3996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2"/>
          <p:cNvSpPr/>
          <p:nvPr/>
        </p:nvSpPr>
        <p:spPr>
          <a:xfrm>
            <a:off x="3014901" y="697707"/>
            <a:ext cx="5644039" cy="5566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just">
              <a:lnSpc>
                <a:spcPts val="4383"/>
              </a:lnSpc>
              <a:buNone/>
            </a:pPr>
            <a:r>
              <a:rPr lang="en-US" sz="4800" b="1" kern="0" spc="-105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Phishing Website Red Flags</a:t>
            </a:r>
            <a:endParaRPr lang="en-US" sz="48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Shape 3"/>
          <p:cNvSpPr/>
          <p:nvPr/>
        </p:nvSpPr>
        <p:spPr>
          <a:xfrm>
            <a:off x="952500" y="1897737"/>
            <a:ext cx="12725400" cy="1041202"/>
          </a:xfrm>
          <a:prstGeom prst="roundRect">
            <a:avLst>
              <a:gd name="adj" fmla="val 7185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 w="7620">
            <a:noFill/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1132761" y="2077879"/>
            <a:ext cx="2226350" cy="2782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91"/>
              </a:lnSpc>
              <a:buNone/>
            </a:pPr>
            <a:r>
              <a:rPr lang="en-US" sz="2000" b="1" kern="0" spc="-53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Misspelled URLs</a:t>
            </a:r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1132761" y="2462927"/>
            <a:ext cx="7526179" cy="2849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44"/>
              </a:lnSpc>
              <a:buNone/>
            </a:pPr>
            <a:r>
              <a:rPr lang="en-US" kern="0" spc="-28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Check the website address carefully for any typos or unusual characters.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952500" y="3116937"/>
            <a:ext cx="12725400" cy="1041202"/>
          </a:xfrm>
          <a:prstGeom prst="roundRect">
            <a:avLst>
              <a:gd name="adj" fmla="val 7185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 w="7620">
            <a:noFill/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1132761" y="3297079"/>
            <a:ext cx="2728079" cy="2782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91"/>
              </a:lnSpc>
              <a:buNone/>
            </a:pPr>
            <a:r>
              <a:rPr lang="en-US" sz="2000" b="1" kern="0" spc="-53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Lack of Security Measures</a:t>
            </a:r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1132761" y="3682127"/>
            <a:ext cx="7526179" cy="2849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44"/>
              </a:lnSpc>
              <a:buNone/>
            </a:pPr>
            <a:r>
              <a:rPr lang="en-US" kern="0" spc="-28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Look for a padlock icon in the browser address bar and "https" at the beginning of the URL.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3" name="Shape 9"/>
          <p:cNvSpPr/>
          <p:nvPr/>
        </p:nvSpPr>
        <p:spPr>
          <a:xfrm>
            <a:off x="952500" y="4336137"/>
            <a:ext cx="12725400" cy="1326118"/>
          </a:xfrm>
          <a:prstGeom prst="roundRect">
            <a:avLst>
              <a:gd name="adj" fmla="val 5641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 w="7620">
            <a:noFill/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132761" y="4516279"/>
            <a:ext cx="3366016" cy="2782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91"/>
              </a:lnSpc>
              <a:buNone/>
            </a:pPr>
            <a:r>
              <a:rPr lang="en-US" sz="2000" b="1" kern="0" spc="-53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Request for Personal Information</a:t>
            </a:r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1132761" y="4901327"/>
            <a:ext cx="7526179" cy="5698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44"/>
              </a:lnSpc>
              <a:buNone/>
            </a:pPr>
            <a:r>
              <a:rPr lang="en-US" kern="0" spc="-28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Legitimate websites rarely ask for sensitive information such as your password or credit card details.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6" name="Shape 12"/>
          <p:cNvSpPr/>
          <p:nvPr/>
        </p:nvSpPr>
        <p:spPr>
          <a:xfrm>
            <a:off x="952500" y="5840254"/>
            <a:ext cx="12725400" cy="1326118"/>
          </a:xfrm>
          <a:prstGeom prst="roundRect">
            <a:avLst>
              <a:gd name="adj" fmla="val 5641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 w="7620">
            <a:noFill/>
            <a:prstDash val="solid"/>
          </a:ln>
        </p:spPr>
      </p:sp>
      <p:sp>
        <p:nvSpPr>
          <p:cNvPr id="17" name="Text 13"/>
          <p:cNvSpPr/>
          <p:nvPr/>
        </p:nvSpPr>
        <p:spPr>
          <a:xfrm>
            <a:off x="1132761" y="6020395"/>
            <a:ext cx="2323624" cy="2782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91"/>
              </a:lnSpc>
              <a:buNone/>
            </a:pPr>
            <a:r>
              <a:rPr lang="en-US" sz="2000" b="1" kern="0" spc="-53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Unprofessional Design</a:t>
            </a:r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8" name="Text 14"/>
          <p:cNvSpPr/>
          <p:nvPr/>
        </p:nvSpPr>
        <p:spPr>
          <a:xfrm>
            <a:off x="1132761" y="6405443"/>
            <a:ext cx="7526179" cy="5698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44"/>
              </a:lnSpc>
              <a:buNone/>
            </a:pPr>
            <a:r>
              <a:rPr lang="en-US" kern="0" spc="-28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Phishing websites often have a poorly designed website with unprofessional graphics and layouts.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5" name="Text 2">
            <a:extLst>
              <a:ext uri="{FF2B5EF4-FFF2-40B4-BE49-F238E27FC236}">
                <a16:creationId xmlns:a16="http://schemas.microsoft.com/office/drawing/2014/main" id="{11C688E6-1DE5-463A-AABC-6565E9842856}"/>
              </a:ext>
            </a:extLst>
          </p:cNvPr>
          <p:cNvSpPr/>
          <p:nvPr/>
        </p:nvSpPr>
        <p:spPr>
          <a:xfrm>
            <a:off x="14996172" y="541021"/>
            <a:ext cx="6540698" cy="7133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17"/>
              </a:lnSpc>
              <a:buNone/>
            </a:pPr>
            <a:r>
              <a:rPr lang="en-US" sz="4494" b="1" kern="0" spc="-135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Phishing on Social Media</a:t>
            </a:r>
            <a:endParaRPr lang="en-US" sz="4494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2B402C8E-312B-4AF7-A4DE-35B791B1C1E7}"/>
              </a:ext>
            </a:extLst>
          </p:cNvPr>
          <p:cNvSpPr/>
          <p:nvPr/>
        </p:nvSpPr>
        <p:spPr>
          <a:xfrm>
            <a:off x="15732858" y="2148602"/>
            <a:ext cx="2853571" cy="3567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9"/>
              </a:lnSpc>
              <a:buNone/>
            </a:pPr>
            <a:r>
              <a:rPr lang="en-US" sz="2247" b="1" kern="0" spc="-67" dirty="0">
                <a:solidFill>
                  <a:schemeClr val="bg1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Fake Profiles</a:t>
            </a:r>
            <a:endParaRPr lang="en-US" sz="2247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7" name="Text 5">
            <a:extLst>
              <a:ext uri="{FF2B5EF4-FFF2-40B4-BE49-F238E27FC236}">
                <a16:creationId xmlns:a16="http://schemas.microsoft.com/office/drawing/2014/main" id="{9ADE1A79-58B2-4327-AE74-B793B92B5104}"/>
              </a:ext>
            </a:extLst>
          </p:cNvPr>
          <p:cNvSpPr/>
          <p:nvPr/>
        </p:nvSpPr>
        <p:spPr>
          <a:xfrm>
            <a:off x="15732858" y="3974782"/>
            <a:ext cx="2853571" cy="3567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9"/>
              </a:lnSpc>
              <a:buNone/>
            </a:pPr>
            <a:r>
              <a:rPr lang="en-US" sz="2247" b="1" kern="0" spc="-67" dirty="0">
                <a:solidFill>
                  <a:schemeClr val="bg1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Suspicious</a:t>
            </a:r>
            <a:r>
              <a:rPr lang="en-US" sz="2247" b="1" kern="0" spc="-67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 Links</a:t>
            </a:r>
            <a:endParaRPr lang="en-US" sz="2247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8" name="Text 7">
            <a:extLst>
              <a:ext uri="{FF2B5EF4-FFF2-40B4-BE49-F238E27FC236}">
                <a16:creationId xmlns:a16="http://schemas.microsoft.com/office/drawing/2014/main" id="{F7EE1C39-79E3-422A-915D-5F94FE5F2DDE}"/>
              </a:ext>
            </a:extLst>
          </p:cNvPr>
          <p:cNvSpPr/>
          <p:nvPr/>
        </p:nvSpPr>
        <p:spPr>
          <a:xfrm>
            <a:off x="14996172" y="6020395"/>
            <a:ext cx="2853571" cy="3567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9"/>
              </a:lnSpc>
              <a:buNone/>
            </a:pPr>
            <a:r>
              <a:rPr lang="en-US" sz="2247" b="1" kern="0" spc="-67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Direct </a:t>
            </a:r>
            <a:r>
              <a:rPr lang="en-US" sz="2247" b="1" kern="0" spc="-67" dirty="0">
                <a:solidFill>
                  <a:schemeClr val="bg1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Messages</a:t>
            </a:r>
            <a:endParaRPr lang="en-US" sz="2247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5" grpId="0" animBg="1"/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2"/>
          <p:cNvSpPr/>
          <p:nvPr/>
        </p:nvSpPr>
        <p:spPr>
          <a:xfrm>
            <a:off x="3585626" y="651450"/>
            <a:ext cx="6540698" cy="7133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17"/>
              </a:lnSpc>
              <a:buNone/>
            </a:pPr>
            <a:r>
              <a:rPr lang="en-US" sz="5400" b="1" kern="0" spc="-135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Phishing on Social Media</a:t>
            </a:r>
            <a:endParaRPr lang="en-US" sz="54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110080"/>
              </a:clrFrom>
              <a:clrTo>
                <a:srgbClr val="110080">
                  <a:alpha val="0"/>
                </a:srgbClr>
              </a:clrTo>
            </a:clrChange>
            <a:duotone>
              <a:prstClr val="black"/>
              <a:srgbClr val="D9C3A5">
                <a:tint val="50000"/>
                <a:satMod val="180000"/>
              </a:srgbClr>
            </a:duotone>
            <a:alphaModFix amt="6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85309" y="1683901"/>
            <a:ext cx="1141333" cy="1826181"/>
          </a:xfrm>
          <a:prstGeom prst="rect">
            <a:avLst/>
          </a:prstGeom>
          <a:solidFill>
            <a:schemeClr val="tx1">
              <a:lumMod val="95000"/>
              <a:lumOff val="5000"/>
              <a:alpha val="0"/>
            </a:schemeClr>
          </a:solidFill>
          <a:ln>
            <a:noFill/>
          </a:ln>
        </p:spPr>
      </p:pic>
      <p:sp>
        <p:nvSpPr>
          <p:cNvPr id="8" name="Text 3"/>
          <p:cNvSpPr/>
          <p:nvPr/>
        </p:nvSpPr>
        <p:spPr>
          <a:xfrm>
            <a:off x="7769066" y="1912144"/>
            <a:ext cx="2853571" cy="3567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9"/>
              </a:lnSpc>
              <a:buNone/>
            </a:pPr>
            <a:r>
              <a:rPr lang="en-US" sz="2247" b="1" kern="0" spc="-67" dirty="0">
                <a:solidFill>
                  <a:schemeClr val="bg1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Fake Profiles</a:t>
            </a:r>
            <a:endParaRPr lang="en-US" sz="2247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7769066" y="2405777"/>
            <a:ext cx="6062424" cy="730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76"/>
              </a:lnSpc>
              <a:buNone/>
            </a:pPr>
            <a:r>
              <a:rPr lang="en-US" sz="1798" kern="0" spc="-36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Attackers create fake profiles that mimic real people or organizations to gain your trust.</a:t>
            </a:r>
            <a:endParaRPr lang="en-US" sz="1798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bg2">
                <a:lumMod val="50000"/>
                <a:tint val="45000"/>
                <a:satMod val="400000"/>
              </a:schemeClr>
            </a:duotone>
            <a:alphaModFix amt="6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85309" y="3510082"/>
            <a:ext cx="1141333" cy="2045613"/>
          </a:xfrm>
          <a:prstGeom prst="rect">
            <a:avLst/>
          </a:prstGeom>
          <a:solidFill>
            <a:schemeClr val="tx1">
              <a:lumMod val="95000"/>
              <a:lumOff val="5000"/>
              <a:alpha val="0"/>
            </a:schemeClr>
          </a:solidFill>
        </p:spPr>
      </p:pic>
      <p:sp>
        <p:nvSpPr>
          <p:cNvPr id="11" name="Text 5"/>
          <p:cNvSpPr/>
          <p:nvPr/>
        </p:nvSpPr>
        <p:spPr>
          <a:xfrm>
            <a:off x="7769066" y="3738324"/>
            <a:ext cx="2853571" cy="3567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9"/>
              </a:lnSpc>
              <a:buNone/>
            </a:pPr>
            <a:r>
              <a:rPr lang="en-US" sz="2247" b="1" kern="0" spc="-67" dirty="0">
                <a:solidFill>
                  <a:schemeClr val="bg1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Suspicious</a:t>
            </a:r>
            <a:r>
              <a:rPr lang="en-US" sz="2247" b="1" kern="0" spc="-67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 Links</a:t>
            </a:r>
            <a:endParaRPr lang="en-US" sz="2247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7769066" y="4231958"/>
            <a:ext cx="6062424" cy="10954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76"/>
              </a:lnSpc>
              <a:buNone/>
            </a:pPr>
            <a:r>
              <a:rPr lang="en-US" sz="1798" kern="0" spc="-36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Be cautious about clicking on links shared in posts, comments, or messages, especially if they look unfamiliar or suspicious.</a:t>
            </a:r>
            <a:endParaRPr lang="en-US" sz="1798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bg2">
                <a:lumMod val="50000"/>
                <a:tint val="45000"/>
                <a:satMod val="400000"/>
              </a:schemeClr>
            </a:duotone>
            <a:alphaModFix amt="6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85309" y="5555694"/>
            <a:ext cx="1141333" cy="2045613"/>
          </a:xfrm>
          <a:prstGeom prst="rect">
            <a:avLst/>
          </a:prstGeom>
          <a:solidFill>
            <a:schemeClr val="tx1">
              <a:lumMod val="95000"/>
              <a:lumOff val="5000"/>
              <a:alpha val="0"/>
            </a:schemeClr>
          </a:solidFill>
        </p:spPr>
      </p:pic>
      <p:sp>
        <p:nvSpPr>
          <p:cNvPr id="14" name="Text 7"/>
          <p:cNvSpPr/>
          <p:nvPr/>
        </p:nvSpPr>
        <p:spPr>
          <a:xfrm>
            <a:off x="7769066" y="5783937"/>
            <a:ext cx="2853571" cy="3567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9"/>
              </a:lnSpc>
              <a:buNone/>
            </a:pPr>
            <a:r>
              <a:rPr lang="en-US" sz="2247" b="1" kern="0" spc="-67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Direct </a:t>
            </a:r>
            <a:r>
              <a:rPr lang="en-US" sz="2247" b="1" kern="0" spc="-67" dirty="0">
                <a:solidFill>
                  <a:schemeClr val="bg1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Messages</a:t>
            </a:r>
            <a:endParaRPr lang="en-US" sz="2247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7769066" y="6277570"/>
            <a:ext cx="6062424" cy="10954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76"/>
              </a:lnSpc>
              <a:buNone/>
            </a:pPr>
            <a:r>
              <a:rPr lang="en-US" sz="1798" kern="0" spc="-36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Be wary of direct messages from unknown senders, especially if they ask for personal information or try to sell you something.</a:t>
            </a:r>
            <a:endParaRPr lang="en-US" sz="1798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1A22100A-134F-4FEA-BB82-5BAE602DD8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502" y="1501676"/>
            <a:ext cx="6062424" cy="6062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 2">
            <a:extLst>
              <a:ext uri="{FF2B5EF4-FFF2-40B4-BE49-F238E27FC236}">
                <a16:creationId xmlns:a16="http://schemas.microsoft.com/office/drawing/2014/main" id="{4566F364-32A4-4887-A239-6502DE9FFC9D}"/>
              </a:ext>
            </a:extLst>
          </p:cNvPr>
          <p:cNvSpPr/>
          <p:nvPr/>
        </p:nvSpPr>
        <p:spPr>
          <a:xfrm>
            <a:off x="1778789" y="-992976"/>
            <a:ext cx="7293412" cy="5905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4800" b="1" kern="0" spc="-112" dirty="0">
                <a:solidFill>
                  <a:schemeClr val="bg1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Protecting Yourself from Phishing</a:t>
            </a:r>
            <a:endParaRPr lang="en-US" sz="48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2"/>
          <p:cNvSpPr/>
          <p:nvPr/>
        </p:nvSpPr>
        <p:spPr>
          <a:xfrm>
            <a:off x="2456429" y="523239"/>
            <a:ext cx="7293412" cy="5905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4800" b="1" kern="0" spc="-112" dirty="0">
                <a:solidFill>
                  <a:schemeClr val="bg1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Protecting Yourself from Phishing</a:t>
            </a:r>
            <a:endParaRPr lang="en-US" sz="48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Shape 3"/>
          <p:cNvSpPr/>
          <p:nvPr/>
        </p:nvSpPr>
        <p:spPr>
          <a:xfrm>
            <a:off x="7303770" y="1488400"/>
            <a:ext cx="22860" cy="6221254"/>
          </a:xfrm>
          <a:prstGeom prst="roundRect">
            <a:avLst>
              <a:gd name="adj" fmla="val 347192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/>
        </p:spPr>
      </p:sp>
      <p:sp>
        <p:nvSpPr>
          <p:cNvPr id="6" name="Shape 4"/>
          <p:cNvSpPr/>
          <p:nvPr/>
        </p:nvSpPr>
        <p:spPr>
          <a:xfrm>
            <a:off x="6464082" y="1902023"/>
            <a:ext cx="661392" cy="22860"/>
          </a:xfrm>
          <a:prstGeom prst="roundRect">
            <a:avLst>
              <a:gd name="adj" fmla="val 347192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/>
        </p:spPr>
      </p:sp>
      <p:sp>
        <p:nvSpPr>
          <p:cNvPr id="7" name="Shape 5"/>
          <p:cNvSpPr/>
          <p:nvPr/>
        </p:nvSpPr>
        <p:spPr>
          <a:xfrm>
            <a:off x="7102614" y="1700927"/>
            <a:ext cx="425172" cy="425172"/>
          </a:xfrm>
          <a:prstGeom prst="roundRect">
            <a:avLst>
              <a:gd name="adj" fmla="val 18667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 w="7620">
            <a:noFill/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258348" y="1771769"/>
            <a:ext cx="113705" cy="283488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txBody>
          <a:bodyPr wrap="none" rtlCol="0" anchor="t"/>
          <a:lstStyle/>
          <a:p>
            <a:pPr marL="0" indent="0" algn="ctr">
              <a:lnSpc>
                <a:spcPts val="2232"/>
              </a:lnSpc>
              <a:buNone/>
            </a:pPr>
            <a:r>
              <a:rPr lang="en-US" sz="2800" b="1" kern="0" spc="-67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1</a:t>
            </a:r>
            <a:endParaRPr lang="en-US" sz="28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3913823" y="1677353"/>
            <a:ext cx="2362081" cy="2952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325"/>
              </a:lnSpc>
              <a:buNone/>
            </a:pPr>
            <a:r>
              <a:rPr lang="en-US" sz="2400" b="1" kern="0" spc="-56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Be Skeptical</a:t>
            </a:r>
            <a:endParaRPr lang="en-US" sz="24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2153960" y="2085975"/>
            <a:ext cx="4121944" cy="6045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381"/>
              </a:lnSpc>
              <a:buNone/>
            </a:pPr>
            <a:r>
              <a:rPr lang="en-US" kern="0" spc="-30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Don't trust emails or messages that ask for your personal information or offer unrealistic deals.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7504926" y="2846784"/>
            <a:ext cx="661392" cy="22860"/>
          </a:xfrm>
          <a:prstGeom prst="roundRect">
            <a:avLst>
              <a:gd name="adj" fmla="val 347192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/>
        </p:spPr>
      </p:sp>
      <p:sp>
        <p:nvSpPr>
          <p:cNvPr id="12" name="Shape 10"/>
          <p:cNvSpPr/>
          <p:nvPr/>
        </p:nvSpPr>
        <p:spPr>
          <a:xfrm>
            <a:off x="7102614" y="2645688"/>
            <a:ext cx="425172" cy="425172"/>
          </a:xfrm>
          <a:prstGeom prst="roundRect">
            <a:avLst>
              <a:gd name="adj" fmla="val 18667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 w="7620">
            <a:noFill/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230130" y="2716530"/>
            <a:ext cx="170021" cy="283488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txBody>
          <a:bodyPr wrap="none" rtlCol="0" anchor="t"/>
          <a:lstStyle/>
          <a:p>
            <a:pPr marL="0" indent="0" algn="ctr">
              <a:lnSpc>
                <a:spcPts val="2232"/>
              </a:lnSpc>
              <a:buNone/>
            </a:pPr>
            <a:r>
              <a:rPr lang="en-US" sz="2800" b="1" kern="0" spc="-67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2</a:t>
            </a:r>
            <a:endParaRPr lang="en-US" sz="28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8354497" y="2622113"/>
            <a:ext cx="2362081" cy="2952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25"/>
              </a:lnSpc>
              <a:buNone/>
            </a:pPr>
            <a:r>
              <a:rPr lang="en-US" sz="2400" b="1" kern="0" spc="-56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Verify Information</a:t>
            </a:r>
            <a:endParaRPr lang="en-US" sz="24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8354497" y="3030736"/>
            <a:ext cx="4121944" cy="9068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81"/>
              </a:lnSpc>
              <a:buNone/>
            </a:pPr>
            <a:r>
              <a:rPr lang="en-US" kern="0" spc="-30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If you receive a suspicious email or message, contact the organization directly to verify the request.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6464082" y="3787973"/>
            <a:ext cx="661392" cy="22860"/>
          </a:xfrm>
          <a:prstGeom prst="roundRect">
            <a:avLst>
              <a:gd name="adj" fmla="val 347192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/>
        </p:spPr>
      </p:sp>
      <p:sp>
        <p:nvSpPr>
          <p:cNvPr id="17" name="Shape 15"/>
          <p:cNvSpPr/>
          <p:nvPr/>
        </p:nvSpPr>
        <p:spPr>
          <a:xfrm>
            <a:off x="7102614" y="3586877"/>
            <a:ext cx="425172" cy="425172"/>
          </a:xfrm>
          <a:prstGeom prst="roundRect">
            <a:avLst>
              <a:gd name="adj" fmla="val 18667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 w="7620">
            <a:noFill/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227987" y="3657719"/>
            <a:ext cx="174427" cy="283488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txBody>
          <a:bodyPr wrap="none" rtlCol="0" anchor="t"/>
          <a:lstStyle/>
          <a:p>
            <a:pPr marL="0" indent="0" algn="ctr">
              <a:lnSpc>
                <a:spcPts val="2232"/>
              </a:lnSpc>
              <a:buNone/>
            </a:pPr>
            <a:r>
              <a:rPr lang="en-US" sz="2800" b="1" kern="0" spc="-67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3</a:t>
            </a:r>
            <a:endParaRPr lang="en-US" sz="28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3822502" y="3563303"/>
            <a:ext cx="2453402" cy="2952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325"/>
              </a:lnSpc>
              <a:buNone/>
            </a:pPr>
            <a:r>
              <a:rPr lang="en-US" sz="2400" b="1" kern="0" spc="-56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Use Strong Passwords</a:t>
            </a:r>
            <a:endParaRPr lang="en-US" sz="24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2153960" y="3971925"/>
            <a:ext cx="4121944" cy="6045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381"/>
              </a:lnSpc>
              <a:buNone/>
            </a:pPr>
            <a:r>
              <a:rPr lang="en-US" kern="0" spc="-30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Create strong passwords that are unique for each of your online accounts.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7504926" y="4729163"/>
            <a:ext cx="661392" cy="22860"/>
          </a:xfrm>
          <a:prstGeom prst="roundRect">
            <a:avLst>
              <a:gd name="adj" fmla="val 347192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/>
        </p:spPr>
      </p:sp>
      <p:sp>
        <p:nvSpPr>
          <p:cNvPr id="22" name="Shape 20"/>
          <p:cNvSpPr/>
          <p:nvPr/>
        </p:nvSpPr>
        <p:spPr>
          <a:xfrm>
            <a:off x="7102614" y="4528066"/>
            <a:ext cx="425172" cy="425172"/>
          </a:xfrm>
          <a:prstGeom prst="roundRect">
            <a:avLst>
              <a:gd name="adj" fmla="val 18667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 w="7620">
            <a:noFill/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7223581" y="4598908"/>
            <a:ext cx="183237" cy="283488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txBody>
          <a:bodyPr wrap="none" rtlCol="0" anchor="t"/>
          <a:lstStyle/>
          <a:p>
            <a:pPr marL="0" indent="0" algn="ctr">
              <a:lnSpc>
                <a:spcPts val="2232"/>
              </a:lnSpc>
              <a:buNone/>
            </a:pPr>
            <a:r>
              <a:rPr lang="en-US" sz="2800" b="1" kern="0" spc="-67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4</a:t>
            </a:r>
            <a:endParaRPr lang="en-US" sz="28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8354497" y="4504492"/>
            <a:ext cx="3713321" cy="2952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25"/>
              </a:lnSpc>
              <a:buNone/>
            </a:pPr>
            <a:r>
              <a:rPr lang="en-US" sz="2400" b="1" kern="0" spc="-56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Enable Two-Factor Authentication</a:t>
            </a:r>
            <a:endParaRPr lang="en-US" sz="24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8354497" y="4913114"/>
            <a:ext cx="4121944" cy="9068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81"/>
              </a:lnSpc>
              <a:buNone/>
            </a:pPr>
            <a:r>
              <a:rPr lang="en-US" kern="0" spc="-30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This adds an extra layer of security by requiring you to enter a code from your phone or email when logging in.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6" name="Shape 24"/>
          <p:cNvSpPr/>
          <p:nvPr/>
        </p:nvSpPr>
        <p:spPr>
          <a:xfrm>
            <a:off x="6464082" y="5670352"/>
            <a:ext cx="661392" cy="22860"/>
          </a:xfrm>
          <a:prstGeom prst="roundRect">
            <a:avLst>
              <a:gd name="adj" fmla="val 347192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/>
        </p:spPr>
      </p:sp>
      <p:sp>
        <p:nvSpPr>
          <p:cNvPr id="27" name="Shape 25"/>
          <p:cNvSpPr/>
          <p:nvPr/>
        </p:nvSpPr>
        <p:spPr>
          <a:xfrm>
            <a:off x="7102614" y="5469255"/>
            <a:ext cx="425172" cy="425172"/>
          </a:xfrm>
          <a:prstGeom prst="roundRect">
            <a:avLst>
              <a:gd name="adj" fmla="val 18667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 w="7620">
            <a:noFill/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7231201" y="5540097"/>
            <a:ext cx="167878" cy="283488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txBody>
          <a:bodyPr wrap="none" rtlCol="0" anchor="t"/>
          <a:lstStyle/>
          <a:p>
            <a:pPr marL="0" indent="0" algn="ctr">
              <a:lnSpc>
                <a:spcPts val="2232"/>
              </a:lnSpc>
              <a:buNone/>
            </a:pPr>
            <a:r>
              <a:rPr lang="en-US" sz="2800" b="1" kern="0" spc="-67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5</a:t>
            </a:r>
            <a:endParaRPr lang="en-US" sz="28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3142536" y="5445681"/>
            <a:ext cx="3133368" cy="2952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325"/>
              </a:lnSpc>
              <a:buNone/>
            </a:pPr>
            <a:r>
              <a:rPr lang="en-US" sz="2400" b="1" kern="0" spc="-56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Keep Your Software Updated</a:t>
            </a:r>
            <a:endParaRPr lang="en-US" sz="24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2153960" y="5854303"/>
            <a:ext cx="4121944" cy="6045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381"/>
              </a:lnSpc>
              <a:buNone/>
            </a:pPr>
            <a:r>
              <a:rPr lang="en-US" kern="0" spc="-30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Regularly update your operating system and software to patch vulnerabilities.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7504926" y="6611541"/>
            <a:ext cx="661392" cy="22860"/>
          </a:xfrm>
          <a:prstGeom prst="roundRect">
            <a:avLst>
              <a:gd name="adj" fmla="val 347192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/>
        </p:spPr>
      </p:sp>
      <p:sp>
        <p:nvSpPr>
          <p:cNvPr id="32" name="Shape 30"/>
          <p:cNvSpPr/>
          <p:nvPr/>
        </p:nvSpPr>
        <p:spPr>
          <a:xfrm>
            <a:off x="7102614" y="6410444"/>
            <a:ext cx="425172" cy="425172"/>
          </a:xfrm>
          <a:prstGeom prst="roundRect">
            <a:avLst>
              <a:gd name="adj" fmla="val 18667"/>
            </a:avLst>
          </a:prstGeom>
          <a:solidFill>
            <a:schemeClr val="tx1">
              <a:lumMod val="95000"/>
              <a:lumOff val="5000"/>
              <a:alpha val="60000"/>
            </a:schemeClr>
          </a:solidFill>
          <a:ln w="7620">
            <a:noFill/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7227391" y="6481286"/>
            <a:ext cx="175617" cy="283488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txBody>
          <a:bodyPr wrap="none" rtlCol="0" anchor="t"/>
          <a:lstStyle/>
          <a:p>
            <a:pPr marL="0" indent="0" algn="ctr">
              <a:lnSpc>
                <a:spcPts val="2232"/>
              </a:lnSpc>
              <a:buNone/>
            </a:pPr>
            <a:r>
              <a:rPr lang="en-US" sz="2800" b="1" kern="0" spc="-67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6</a:t>
            </a:r>
            <a:endParaRPr lang="en-US" sz="28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8354497" y="6386870"/>
            <a:ext cx="2362081" cy="2952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25"/>
              </a:lnSpc>
              <a:buNone/>
            </a:pPr>
            <a:r>
              <a:rPr lang="en-US" sz="2400" b="1" kern="0" spc="-56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Be Aware of Scams</a:t>
            </a:r>
            <a:endParaRPr lang="en-US" sz="24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5" name="Text 33"/>
          <p:cNvSpPr/>
          <p:nvPr/>
        </p:nvSpPr>
        <p:spPr>
          <a:xfrm>
            <a:off x="8354497" y="6795492"/>
            <a:ext cx="4121944" cy="6045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81"/>
              </a:lnSpc>
              <a:buNone/>
            </a:pPr>
            <a:r>
              <a:rPr lang="en-US" kern="0" spc="-30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Stay informed about the latest phishing scams and techniques.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6" name="Text 2">
            <a:extLst>
              <a:ext uri="{FF2B5EF4-FFF2-40B4-BE49-F238E27FC236}">
                <a16:creationId xmlns:a16="http://schemas.microsoft.com/office/drawing/2014/main" id="{DD4A9452-D2A7-4ACC-8A55-D3FFBD5EB809}"/>
              </a:ext>
            </a:extLst>
          </p:cNvPr>
          <p:cNvSpPr/>
          <p:nvPr/>
        </p:nvSpPr>
        <p:spPr>
          <a:xfrm>
            <a:off x="3027581" y="-1565593"/>
            <a:ext cx="8150066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kern="0" spc="-146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Reporting Phishing Attempts</a:t>
            </a:r>
            <a:endParaRPr lang="en-US" sz="486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BBBF5CD7-A184-448E-A9F7-39368D1FE0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5694116" y="2154674"/>
            <a:ext cx="4428629" cy="4428629"/>
          </a:xfrm>
          <a:prstGeom prst="rect">
            <a:avLst/>
          </a:prstGeom>
        </p:spPr>
      </p:pic>
      <p:sp>
        <p:nvSpPr>
          <p:cNvPr id="38" name="Text 3">
            <a:extLst>
              <a:ext uri="{FF2B5EF4-FFF2-40B4-BE49-F238E27FC236}">
                <a16:creationId xmlns:a16="http://schemas.microsoft.com/office/drawing/2014/main" id="{C4B51D4F-EDD7-4901-BBAA-DE11E8D940D3}"/>
              </a:ext>
            </a:extLst>
          </p:cNvPr>
          <p:cNvSpPr/>
          <p:nvPr/>
        </p:nvSpPr>
        <p:spPr>
          <a:xfrm>
            <a:off x="-5506219" y="2330767"/>
            <a:ext cx="3253621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kern="0" spc="-73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Report Phishing Emails</a:t>
            </a:r>
            <a:endParaRPr lang="en-US" sz="243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9" name="Text 5">
            <a:extLst>
              <a:ext uri="{FF2B5EF4-FFF2-40B4-BE49-F238E27FC236}">
                <a16:creationId xmlns:a16="http://schemas.microsoft.com/office/drawing/2014/main" id="{C21E719C-6596-46C1-8616-E296A4D09BBD}"/>
              </a:ext>
            </a:extLst>
          </p:cNvPr>
          <p:cNvSpPr/>
          <p:nvPr/>
        </p:nvSpPr>
        <p:spPr>
          <a:xfrm>
            <a:off x="-5524879" y="4225640"/>
            <a:ext cx="5651063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kern="0" spc="-73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Report Phishing on Social Media</a:t>
            </a:r>
            <a:endParaRPr lang="en-US" sz="243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0" name="Text 7">
            <a:extLst>
              <a:ext uri="{FF2B5EF4-FFF2-40B4-BE49-F238E27FC236}">
                <a16:creationId xmlns:a16="http://schemas.microsoft.com/office/drawing/2014/main" id="{5374F9BB-4445-475B-B51E-564625F05953}"/>
              </a:ext>
            </a:extLst>
          </p:cNvPr>
          <p:cNvSpPr/>
          <p:nvPr/>
        </p:nvSpPr>
        <p:spPr>
          <a:xfrm>
            <a:off x="-5552084" y="6062401"/>
            <a:ext cx="3653076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kern="0" spc="-73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Report Phishing Websites</a:t>
            </a:r>
            <a:endParaRPr lang="en-US" sz="243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41" name="Picture 6">
            <a:extLst>
              <a:ext uri="{FF2B5EF4-FFF2-40B4-BE49-F238E27FC236}">
                <a16:creationId xmlns:a16="http://schemas.microsoft.com/office/drawing/2014/main" id="{7D18A757-1ED9-4453-885E-6512565EBB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539" y="8229600"/>
            <a:ext cx="6062424" cy="6062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02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3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04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5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6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3" grpId="0" animBg="1"/>
      <p:bldP spid="14" grpId="0" animBg="1"/>
      <p:bldP spid="15" grpId="0" animBg="1"/>
      <p:bldP spid="18" grpId="0" animBg="1"/>
      <p:bldP spid="19" grpId="0" animBg="1"/>
      <p:bldP spid="20" grpId="0" animBg="1"/>
      <p:bldP spid="23" grpId="0" animBg="1"/>
      <p:bldP spid="24" grpId="0" animBg="1"/>
      <p:bldP spid="25" grpId="0" animBg="1"/>
      <p:bldP spid="28" grpId="0" animBg="1"/>
      <p:bldP spid="29" grpId="0" animBg="1"/>
      <p:bldP spid="30" grpId="0" animBg="1"/>
      <p:bldP spid="34" grpId="0" animBg="1"/>
      <p:bldP spid="3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2"/>
          <p:cNvSpPr/>
          <p:nvPr/>
        </p:nvSpPr>
        <p:spPr>
          <a:xfrm>
            <a:off x="3240107" y="632340"/>
            <a:ext cx="8150066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kern="0" spc="-146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Reporting Phishing Attempts</a:t>
            </a:r>
            <a:endParaRPr lang="en-US" sz="486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310786" y="2171401"/>
            <a:ext cx="3253621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kern="0" spc="-73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Report Phishing Emails</a:t>
            </a:r>
            <a:endParaRPr lang="en-US" sz="243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310786" y="2676160"/>
            <a:ext cx="7036660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Most email providers have a "report spam" or "report phishing" button you can use to flag suspicious emails.</a:t>
            </a:r>
            <a:endParaRPr lang="en-US" sz="1944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1292126" y="4066274"/>
            <a:ext cx="5651063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kern="0" spc="-73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Report Phishing on Social Media</a:t>
            </a:r>
            <a:endParaRPr lang="en-US" sz="243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292126" y="4487289"/>
            <a:ext cx="7036660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Report fake profiles or suspicious links to the social media platform's support team.</a:t>
            </a:r>
            <a:endParaRPr lang="en-US" sz="1944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2404" y="2332367"/>
            <a:ext cx="4053840" cy="250543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264921" y="5903035"/>
            <a:ext cx="3653076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kern="0" spc="-73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Report Phishing Websites</a:t>
            </a:r>
            <a:endParaRPr lang="en-US" sz="243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3" name="Text 8"/>
          <p:cNvSpPr/>
          <p:nvPr/>
        </p:nvSpPr>
        <p:spPr>
          <a:xfrm>
            <a:off x="1243080" y="6325675"/>
            <a:ext cx="6626617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kern="0" spc="-39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You can report phishing websites to the Internet Crime Complaint Center (IC3) or the Federal Trade Commission (FTC).</a:t>
            </a:r>
            <a:endParaRPr lang="en-US" sz="1944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5CA048-D893-4F7E-92E4-27182B3EE5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0412" y="2219995"/>
            <a:ext cx="4899521" cy="4899521"/>
          </a:xfrm>
          <a:prstGeom prst="rect">
            <a:avLst/>
          </a:prstGeom>
        </p:spPr>
      </p:pic>
      <p:sp>
        <p:nvSpPr>
          <p:cNvPr id="17" name="Text 2">
            <a:extLst>
              <a:ext uri="{FF2B5EF4-FFF2-40B4-BE49-F238E27FC236}">
                <a16:creationId xmlns:a16="http://schemas.microsoft.com/office/drawing/2014/main" id="{11E13E24-BB68-41F6-8F9F-6D772E2755A0}"/>
              </a:ext>
            </a:extLst>
          </p:cNvPr>
          <p:cNvSpPr/>
          <p:nvPr/>
        </p:nvSpPr>
        <p:spPr>
          <a:xfrm>
            <a:off x="14944090" y="736221"/>
            <a:ext cx="7705725" cy="5637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39"/>
              </a:lnSpc>
              <a:buNone/>
            </a:pPr>
            <a:r>
              <a:rPr lang="en-US" sz="4400" b="1" kern="0" spc="-107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Consequences of Falling for Phishing</a:t>
            </a:r>
            <a:endParaRPr lang="en-US" sz="44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2"/>
          <p:cNvSpPr/>
          <p:nvPr/>
        </p:nvSpPr>
        <p:spPr>
          <a:xfrm>
            <a:off x="2218690" y="791408"/>
            <a:ext cx="7705725" cy="5637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39"/>
              </a:lnSpc>
              <a:buNone/>
            </a:pPr>
            <a:r>
              <a:rPr lang="en-US" sz="4400" b="1" kern="0" spc="-107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Consequences of Falling for Phishing</a:t>
            </a:r>
            <a:endParaRPr lang="en-US" sz="44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Shape 3"/>
          <p:cNvSpPr/>
          <p:nvPr/>
        </p:nvSpPr>
        <p:spPr>
          <a:xfrm>
            <a:off x="3432293" y="2329219"/>
            <a:ext cx="7881223" cy="4116705"/>
          </a:xfrm>
          <a:prstGeom prst="roundRect">
            <a:avLst>
              <a:gd name="adj" fmla="val 184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8" name="Shape 4"/>
          <p:cNvSpPr/>
          <p:nvPr/>
        </p:nvSpPr>
        <p:spPr>
          <a:xfrm>
            <a:off x="3432293" y="2336839"/>
            <a:ext cx="7865983" cy="1097518"/>
          </a:xfrm>
          <a:prstGeom prst="rect">
            <a:avLst/>
          </a:prstGeom>
          <a:solidFill>
            <a:srgbClr val="FFFFFF">
              <a:alpha val="10000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3620293" y="2452687"/>
            <a:ext cx="3568422" cy="2886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73"/>
              </a:lnSpc>
              <a:buNone/>
            </a:pPr>
            <a:r>
              <a:rPr lang="en-US" sz="1600" kern="0" spc="-28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Identity Theft</a:t>
            </a:r>
            <a:endParaRPr lang="en-US" sz="16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5899705" y="2452687"/>
            <a:ext cx="5225812" cy="8658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73"/>
              </a:lnSpc>
              <a:buNone/>
            </a:pPr>
            <a:r>
              <a:rPr lang="en-US" sz="1600" kern="0" spc="-28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Attackers can use your stolen information to open credit cards, take out loans, or commit other crimes.</a:t>
            </a:r>
            <a:endParaRPr lang="en-US" sz="16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3439913" y="3434358"/>
            <a:ext cx="7865983" cy="1097518"/>
          </a:xfrm>
          <a:prstGeom prst="rect">
            <a:avLst/>
          </a:prstGeom>
          <a:solidFill>
            <a:srgbClr val="000000">
              <a:alpha val="20000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3620293" y="3550205"/>
            <a:ext cx="3568422" cy="2886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73"/>
              </a:lnSpc>
              <a:buNone/>
            </a:pPr>
            <a:r>
              <a:rPr lang="en-US" sz="1600" kern="0" spc="-28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Financial Loss</a:t>
            </a:r>
            <a:endParaRPr lang="en-US" sz="16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5899705" y="3550205"/>
            <a:ext cx="5225812" cy="8658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73"/>
              </a:lnSpc>
              <a:buNone/>
            </a:pPr>
            <a:r>
              <a:rPr lang="en-US" sz="1600" kern="0" spc="-28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They can drain your bank accounts, steal your credit card information, or make unauthorized purchases.</a:t>
            </a:r>
            <a:endParaRPr lang="en-US" sz="16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4" name="Shape 10"/>
          <p:cNvSpPr/>
          <p:nvPr/>
        </p:nvSpPr>
        <p:spPr>
          <a:xfrm>
            <a:off x="3439913" y="4531876"/>
            <a:ext cx="7865983" cy="1097518"/>
          </a:xfrm>
          <a:prstGeom prst="rect">
            <a:avLst/>
          </a:prstGeom>
          <a:solidFill>
            <a:srgbClr val="FFFFFF">
              <a:alpha val="10000"/>
            </a:srgbClr>
          </a:solidFill>
          <a:ln/>
        </p:spPr>
      </p:sp>
      <p:sp>
        <p:nvSpPr>
          <p:cNvPr id="15" name="Text 11"/>
          <p:cNvSpPr/>
          <p:nvPr/>
        </p:nvSpPr>
        <p:spPr>
          <a:xfrm>
            <a:off x="3620293" y="4647724"/>
            <a:ext cx="3568422" cy="2886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73"/>
              </a:lnSpc>
              <a:buNone/>
            </a:pPr>
            <a:r>
              <a:rPr lang="en-US" sz="1600" kern="0" spc="-28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Data Breaches</a:t>
            </a:r>
            <a:endParaRPr lang="en-US" sz="16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5899705" y="4647724"/>
            <a:ext cx="5225812" cy="8658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73"/>
              </a:lnSpc>
              <a:buNone/>
            </a:pPr>
            <a:r>
              <a:rPr lang="en-US" sz="1600" kern="0" spc="-28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They can access your sensitive information, such as medical records, tax returns, and other confidential documents.</a:t>
            </a:r>
            <a:endParaRPr lang="en-US" sz="16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7" name="Shape 13"/>
          <p:cNvSpPr/>
          <p:nvPr/>
        </p:nvSpPr>
        <p:spPr>
          <a:xfrm>
            <a:off x="3447533" y="5679280"/>
            <a:ext cx="7865983" cy="808911"/>
          </a:xfrm>
          <a:prstGeom prst="rect">
            <a:avLst/>
          </a:prstGeom>
          <a:solidFill>
            <a:srgbClr val="000000">
              <a:alpha val="15000"/>
            </a:srgbClr>
          </a:solidFill>
          <a:ln/>
        </p:spPr>
      </p:sp>
      <p:sp>
        <p:nvSpPr>
          <p:cNvPr id="18" name="Text 14"/>
          <p:cNvSpPr/>
          <p:nvPr/>
        </p:nvSpPr>
        <p:spPr>
          <a:xfrm>
            <a:off x="3620293" y="5745242"/>
            <a:ext cx="3568422" cy="2886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73"/>
              </a:lnSpc>
              <a:buNone/>
            </a:pPr>
            <a:r>
              <a:rPr lang="en-US" sz="1600" kern="0" spc="-28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Reputation Damage</a:t>
            </a:r>
            <a:endParaRPr lang="en-US" sz="16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9" name="Text 15"/>
          <p:cNvSpPr/>
          <p:nvPr/>
        </p:nvSpPr>
        <p:spPr>
          <a:xfrm>
            <a:off x="5899705" y="5745242"/>
            <a:ext cx="5225812" cy="5772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73"/>
              </a:lnSpc>
              <a:buNone/>
            </a:pPr>
            <a:r>
              <a:rPr lang="en-US" sz="1600" kern="0" spc="-28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Your online reputation could be damaged if your personal information is compromised.</a:t>
            </a:r>
            <a:endParaRPr lang="en-US" sz="16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C47A143-1F18-454A-931A-4344E84E5C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-5632838" y="1937810"/>
            <a:ext cx="4899521" cy="4899521"/>
          </a:xfrm>
          <a:prstGeom prst="rect">
            <a:avLst/>
          </a:prstGeom>
        </p:spPr>
      </p:pic>
      <p:sp>
        <p:nvSpPr>
          <p:cNvPr id="23" name="Text 2">
            <a:extLst>
              <a:ext uri="{FF2B5EF4-FFF2-40B4-BE49-F238E27FC236}">
                <a16:creationId xmlns:a16="http://schemas.microsoft.com/office/drawing/2014/main" id="{E5528ADF-9E18-415C-9022-1D49E81F6161}"/>
              </a:ext>
            </a:extLst>
          </p:cNvPr>
          <p:cNvSpPr/>
          <p:nvPr/>
        </p:nvSpPr>
        <p:spPr>
          <a:xfrm>
            <a:off x="2851674" y="-846179"/>
            <a:ext cx="7563803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600" b="1" kern="0" spc="-102" dirty="0">
                <a:solidFill>
                  <a:srgbClr val="FFFFF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Best Practices for Phishing Prevention</a:t>
            </a:r>
            <a:endParaRPr lang="en-US" sz="36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4" name="Image 2" descr="preencoded.png">
            <a:extLst>
              <a:ext uri="{FF2B5EF4-FFF2-40B4-BE49-F238E27FC236}">
                <a16:creationId xmlns:a16="http://schemas.microsoft.com/office/drawing/2014/main" id="{922C514A-4D95-441F-9CAA-12B3C3C7FC9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973289" y="9082207"/>
            <a:ext cx="431959" cy="431959"/>
          </a:xfrm>
          <a:prstGeom prst="rect">
            <a:avLst/>
          </a:prstGeom>
        </p:spPr>
      </p:pic>
      <p:sp>
        <p:nvSpPr>
          <p:cNvPr id="25" name="Text 3">
            <a:extLst>
              <a:ext uri="{FF2B5EF4-FFF2-40B4-BE49-F238E27FC236}">
                <a16:creationId xmlns:a16="http://schemas.microsoft.com/office/drawing/2014/main" id="{D90FE9CA-C512-4B30-8094-3911E25E7851}"/>
              </a:ext>
            </a:extLst>
          </p:cNvPr>
          <p:cNvSpPr/>
          <p:nvPr/>
        </p:nvSpPr>
        <p:spPr>
          <a:xfrm>
            <a:off x="2859225" y="9739208"/>
            <a:ext cx="2244328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2400" b="1" kern="0" spc="-51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Use Strong Passwords</a:t>
            </a:r>
            <a:endParaRPr lang="en-US" sz="24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6" name="Image 3" descr="preencoded.png">
            <a:extLst>
              <a:ext uri="{FF2B5EF4-FFF2-40B4-BE49-F238E27FC236}">
                <a16:creationId xmlns:a16="http://schemas.microsoft.com/office/drawing/2014/main" id="{76172DF6-5E95-41D6-9B7A-3ACAD0A6395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015574" y="11485672"/>
            <a:ext cx="431959" cy="431959"/>
          </a:xfrm>
          <a:prstGeom prst="rect">
            <a:avLst/>
          </a:prstGeom>
        </p:spPr>
      </p:pic>
      <p:sp>
        <p:nvSpPr>
          <p:cNvPr id="27" name="Text 5">
            <a:extLst>
              <a:ext uri="{FF2B5EF4-FFF2-40B4-BE49-F238E27FC236}">
                <a16:creationId xmlns:a16="http://schemas.microsoft.com/office/drawing/2014/main" id="{5FDD7B27-D238-46BC-A147-28BD7B32CEF5}"/>
              </a:ext>
            </a:extLst>
          </p:cNvPr>
          <p:cNvSpPr/>
          <p:nvPr/>
        </p:nvSpPr>
        <p:spPr>
          <a:xfrm>
            <a:off x="2937469" y="12040919"/>
            <a:ext cx="3396853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2400" b="1" kern="0" spc="-51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Enable Two-Factor Authentication</a:t>
            </a:r>
            <a:endParaRPr lang="en-US" sz="24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8" name="Image 4" descr="preencoded.png">
            <a:extLst>
              <a:ext uri="{FF2B5EF4-FFF2-40B4-BE49-F238E27FC236}">
                <a16:creationId xmlns:a16="http://schemas.microsoft.com/office/drawing/2014/main" id="{B02BC2DA-5AB1-4CC0-B4D9-F3732DE9BFBE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344959" y="11427118"/>
            <a:ext cx="431959" cy="431959"/>
          </a:xfrm>
          <a:prstGeom prst="rect">
            <a:avLst/>
          </a:prstGeom>
        </p:spPr>
      </p:pic>
      <p:sp>
        <p:nvSpPr>
          <p:cNvPr id="29" name="Text 7">
            <a:extLst>
              <a:ext uri="{FF2B5EF4-FFF2-40B4-BE49-F238E27FC236}">
                <a16:creationId xmlns:a16="http://schemas.microsoft.com/office/drawing/2014/main" id="{B67D5B71-EF44-4731-A7B6-F5DCF9138FC9}"/>
              </a:ext>
            </a:extLst>
          </p:cNvPr>
          <p:cNvSpPr/>
          <p:nvPr/>
        </p:nvSpPr>
        <p:spPr>
          <a:xfrm>
            <a:off x="9244705" y="11975287"/>
            <a:ext cx="2866311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2400" b="1" kern="0" spc="-51" dirty="0">
                <a:solidFill>
                  <a:srgbClr val="E5E0DF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Keep Your Software Updated</a:t>
            </a:r>
            <a:endParaRPr lang="en-US" sz="24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30" name="Image 5" descr="preencoded.png">
            <a:extLst>
              <a:ext uri="{FF2B5EF4-FFF2-40B4-BE49-F238E27FC236}">
                <a16:creationId xmlns:a16="http://schemas.microsoft.com/office/drawing/2014/main" id="{62F68614-9FD7-42F1-BC19-6ED8B9367DA8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380780" y="9158123"/>
            <a:ext cx="431959" cy="431959"/>
          </a:xfrm>
          <a:prstGeom prst="rect">
            <a:avLst/>
          </a:prstGeom>
        </p:spPr>
      </p:pic>
      <p:sp>
        <p:nvSpPr>
          <p:cNvPr id="31" name="Text 9">
            <a:extLst>
              <a:ext uri="{FF2B5EF4-FFF2-40B4-BE49-F238E27FC236}">
                <a16:creationId xmlns:a16="http://schemas.microsoft.com/office/drawing/2014/main" id="{26BF746A-1E22-4C18-B56C-0AC787F266FF}"/>
              </a:ext>
            </a:extLst>
          </p:cNvPr>
          <p:cNvSpPr/>
          <p:nvPr/>
        </p:nvSpPr>
        <p:spPr>
          <a:xfrm>
            <a:off x="9277434" y="9738926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2400" b="1" kern="0" spc="-51" dirty="0">
                <a:solidFill>
                  <a:schemeClr val="bg1"/>
                </a:solidFill>
                <a:latin typeface="Poppins" panose="00000500000000000000" pitchFamily="2" charset="0"/>
                <a:ea typeface="Inter" pitchFamily="34" charset="-122"/>
                <a:cs typeface="Poppins" panose="00000500000000000000" pitchFamily="2" charset="0"/>
              </a:rPr>
              <a:t>Stay Informed</a:t>
            </a:r>
            <a:endParaRPr lang="en-US" sz="2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  <p:bldP spid="13" grpId="0" animBg="1"/>
      <p:bldP spid="15" grpId="0" animBg="1"/>
      <p:bldP spid="16" grpId="0" animBg="1"/>
      <p:bldP spid="18" grpId="0" animBg="1"/>
      <p:bldP spid="1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846</Words>
  <Application>Microsoft Office PowerPoint</Application>
  <PresentationFormat>Custom</PresentationFormat>
  <Paragraphs>129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OCR A Extended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Raghav Sharma</cp:lastModifiedBy>
  <cp:revision>24</cp:revision>
  <dcterms:created xsi:type="dcterms:W3CDTF">2024-08-06T07:49:14Z</dcterms:created>
  <dcterms:modified xsi:type="dcterms:W3CDTF">2024-08-11T11:23:52Z</dcterms:modified>
</cp:coreProperties>
</file>